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B953-0CBC-48B8-801B-BDC8CB5B776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712CB-CD2D-4DE0-BE10-A78FDA248F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762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“</a:t>
            </a:r>
            <a:r>
              <a:rPr lang="en-US" sz="1400" b="1" u="sng" dirty="0" err="1" smtClean="0"/>
              <a:t>wissen</a:t>
            </a:r>
            <a:r>
              <a:rPr lang="en-US" sz="1400" b="1" u="sng" dirty="0" smtClean="0"/>
              <a:t>”, </a:t>
            </a:r>
            <a:r>
              <a:rPr lang="en-US" sz="1400" b="1" u="sng" dirty="0" err="1" smtClean="0"/>
              <a:t>dass</a:t>
            </a:r>
            <a:r>
              <a:rPr lang="en-US" sz="1400" b="1" u="sng" dirty="0" smtClean="0"/>
              <a:t> clauses and “</a:t>
            </a:r>
            <a:r>
              <a:rPr lang="en-US" sz="1400" b="1" u="sng" dirty="0" err="1" smtClean="0"/>
              <a:t>denken</a:t>
            </a:r>
            <a:r>
              <a:rPr lang="en-US" sz="1400" b="1" u="sng" dirty="0" smtClean="0"/>
              <a:t>”</a:t>
            </a:r>
          </a:p>
          <a:p>
            <a:r>
              <a:rPr lang="en-US" sz="1200" dirty="0" smtClean="0"/>
              <a:t>The conjugation of “</a:t>
            </a:r>
            <a:r>
              <a:rPr lang="en-US" sz="1200" dirty="0" err="1" smtClean="0"/>
              <a:t>denken</a:t>
            </a:r>
            <a:r>
              <a:rPr lang="en-US" sz="1200" dirty="0" smtClean="0"/>
              <a:t>” is completely regular.  The conjugation of “</a:t>
            </a:r>
            <a:r>
              <a:rPr lang="en-US" sz="1200" dirty="0" err="1" smtClean="0"/>
              <a:t>wissen</a:t>
            </a:r>
            <a:r>
              <a:rPr lang="en-US" sz="1200" dirty="0" smtClean="0"/>
              <a:t>” is not, however.  It is conjugated like the “mirror” verbs.  That means that the </a:t>
            </a:r>
            <a:r>
              <a:rPr lang="en-US" sz="1200" i="1" dirty="0" err="1" smtClean="0"/>
              <a:t>ich</a:t>
            </a:r>
            <a:r>
              <a:rPr lang="en-US" sz="1200" dirty="0" smtClean="0"/>
              <a:t> and </a:t>
            </a:r>
            <a:r>
              <a:rPr lang="en-US" sz="1200" i="1" dirty="0" err="1" smtClean="0"/>
              <a:t>er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es</a:t>
            </a:r>
            <a:r>
              <a:rPr lang="en-US" sz="1200" dirty="0" smtClean="0"/>
              <a:t> forms are exactly the same. </a:t>
            </a:r>
            <a:r>
              <a:rPr lang="en-US" sz="1200" dirty="0"/>
              <a:t>T</a:t>
            </a:r>
            <a:r>
              <a:rPr lang="en-US" sz="1200" dirty="0" smtClean="0"/>
              <a:t>he </a:t>
            </a:r>
            <a:r>
              <a:rPr lang="en-US" sz="1200" i="1" dirty="0" smtClean="0"/>
              <a:t>du</a:t>
            </a:r>
            <a:r>
              <a:rPr lang="en-US" sz="1200" dirty="0" smtClean="0"/>
              <a:t> form adds an “</a:t>
            </a:r>
            <a:r>
              <a:rPr lang="en-US" sz="1200" dirty="0" err="1" smtClean="0"/>
              <a:t>st</a:t>
            </a:r>
            <a:r>
              <a:rPr lang="en-US" sz="1200" dirty="0" smtClean="0"/>
              <a:t>”. The </a:t>
            </a:r>
            <a:r>
              <a:rPr lang="en-US" sz="1200" i="1" dirty="0" err="1" smtClean="0"/>
              <a:t>wir</a:t>
            </a:r>
            <a:r>
              <a:rPr lang="en-US" sz="1200" dirty="0" smtClean="0"/>
              <a:t> and 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Sie</a:t>
            </a:r>
            <a:r>
              <a:rPr lang="en-US" sz="1200" dirty="0" smtClean="0"/>
              <a:t> forms are exactly the same. The </a:t>
            </a:r>
            <a:r>
              <a:rPr lang="en-US" sz="1200" i="1" dirty="0" err="1" smtClean="0"/>
              <a:t>ihr</a:t>
            </a:r>
            <a:r>
              <a:rPr lang="en-US" sz="1200" dirty="0" smtClean="0"/>
              <a:t> form </a:t>
            </a:r>
            <a:r>
              <a:rPr lang="en-US" sz="1200" dirty="0" smtClean="0"/>
              <a:t>adds </a:t>
            </a:r>
            <a:r>
              <a:rPr lang="en-US" sz="1200" dirty="0" smtClean="0"/>
              <a:t>a “t”.  The imperfect (past) of “</a:t>
            </a:r>
            <a:r>
              <a:rPr lang="en-US" sz="1200" dirty="0" err="1" smtClean="0"/>
              <a:t>wissen</a:t>
            </a:r>
            <a:r>
              <a:rPr lang="en-US" sz="1200" dirty="0" smtClean="0"/>
              <a:t>” is </a:t>
            </a:r>
            <a:r>
              <a:rPr lang="en-US" sz="1200" i="1" dirty="0" err="1" smtClean="0"/>
              <a:t>wusste</a:t>
            </a:r>
            <a:r>
              <a:rPr lang="en-US" sz="1200" dirty="0" smtClean="0"/>
              <a:t> and the imperfect of “</a:t>
            </a:r>
            <a:r>
              <a:rPr lang="en-US" sz="1200" dirty="0" err="1" smtClean="0"/>
              <a:t>denken</a:t>
            </a:r>
            <a:r>
              <a:rPr lang="en-US" sz="1200" dirty="0" smtClean="0"/>
              <a:t>” is </a:t>
            </a:r>
            <a:r>
              <a:rPr lang="en-US" sz="1200" i="1" dirty="0" err="1" smtClean="0"/>
              <a:t>dachte</a:t>
            </a:r>
            <a:r>
              <a:rPr lang="en-US" sz="1200" dirty="0" smtClean="0"/>
              <a:t>.  These are also conjugated like “mirror” verbs.  </a:t>
            </a:r>
          </a:p>
          <a:p>
            <a:r>
              <a:rPr lang="en-US" sz="1200" dirty="0" smtClean="0"/>
              <a:t>Remember that “</a:t>
            </a:r>
            <a:r>
              <a:rPr lang="en-US" sz="1200" dirty="0" err="1" smtClean="0"/>
              <a:t>dass</a:t>
            </a:r>
            <a:r>
              <a:rPr lang="en-US" sz="1200" dirty="0" smtClean="0"/>
              <a:t>” is a pusher.  That means that the verb needs to be pushed to the end of the clause.</a:t>
            </a:r>
          </a:p>
          <a:p>
            <a:r>
              <a:rPr lang="en-US" sz="1200" dirty="0" smtClean="0"/>
              <a:t>Conjugate </a:t>
            </a:r>
            <a:r>
              <a:rPr lang="en-US" sz="1200" dirty="0" err="1" smtClean="0"/>
              <a:t>wissen</a:t>
            </a:r>
            <a:r>
              <a:rPr lang="en-US" sz="1200" dirty="0" smtClean="0"/>
              <a:t> and </a:t>
            </a:r>
            <a:r>
              <a:rPr lang="en-US" sz="1200" dirty="0" err="1" smtClean="0"/>
              <a:t>denken</a:t>
            </a:r>
            <a:r>
              <a:rPr lang="en-US" sz="1200" dirty="0" smtClean="0"/>
              <a:t> on the back.  Then put the picture, pronoun and sentence together to form one complex sentence. Write them in the present (with a </a:t>
            </a:r>
            <a:r>
              <a:rPr lang="en-US" sz="1200" dirty="0" err="1" smtClean="0"/>
              <a:t>dass</a:t>
            </a:r>
            <a:r>
              <a:rPr lang="en-US" sz="1200" dirty="0" smtClean="0"/>
              <a:t> clause) and in the imperfect (with a </a:t>
            </a:r>
            <a:r>
              <a:rPr lang="en-US" sz="1200" dirty="0" err="1" smtClean="0"/>
              <a:t>dass</a:t>
            </a:r>
            <a:r>
              <a:rPr lang="en-US" sz="1200" dirty="0" smtClean="0"/>
              <a:t> clause)</a:t>
            </a:r>
          </a:p>
          <a:p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838200" y="1642408"/>
            <a:ext cx="304800" cy="304800"/>
          </a:xfrm>
          <a:prstGeom prst="cloudCallout">
            <a:avLst>
              <a:gd name="adj1" fmla="val -75833"/>
              <a:gd name="adj2" fmla="val 5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161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form of </a:t>
            </a:r>
            <a:r>
              <a:rPr lang="en-US" dirty="0" err="1" smtClean="0"/>
              <a:t>denken</a:t>
            </a:r>
            <a:endParaRPr lang="en-US" dirty="0"/>
          </a:p>
        </p:txBody>
      </p:sp>
      <p:pic>
        <p:nvPicPr>
          <p:cNvPr id="1029" name="Picture 5" descr="C:\Users\Hart\AppData\Local\Microsoft\Windows\Temporary Internet Files\Content.IE5\Q29YSM99\MC900290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709208"/>
            <a:ext cx="253556" cy="381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62400" y="161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form of </a:t>
            </a:r>
            <a:r>
              <a:rPr lang="en-US" dirty="0" err="1" smtClean="0"/>
              <a:t>wissen</a:t>
            </a:r>
            <a:endParaRPr lang="en-US" dirty="0"/>
          </a:p>
        </p:txBody>
      </p:sp>
      <p:sp>
        <p:nvSpPr>
          <p:cNvPr id="12" name="Cloud Callout 11"/>
          <p:cNvSpPr/>
          <p:nvPr/>
        </p:nvSpPr>
        <p:spPr>
          <a:xfrm>
            <a:off x="381000" y="2328208"/>
            <a:ext cx="228600" cy="304800"/>
          </a:xfrm>
          <a:prstGeom prst="cloudCallout">
            <a:avLst>
              <a:gd name="adj1" fmla="val -75833"/>
              <a:gd name="adj2" fmla="val 5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5" descr="C:\Users\Hart\AppData\Local\Microsoft\Windows\Temporary Internet Files\Content.IE5\Q29YSM99\MC900290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71208"/>
            <a:ext cx="228600" cy="343500"/>
          </a:xfrm>
          <a:prstGeom prst="rect">
            <a:avLst/>
          </a:prstGeom>
          <a:noFill/>
        </p:spPr>
      </p:pic>
      <p:sp>
        <p:nvSpPr>
          <p:cNvPr id="14" name="Cloud Callout 13"/>
          <p:cNvSpPr/>
          <p:nvPr/>
        </p:nvSpPr>
        <p:spPr>
          <a:xfrm>
            <a:off x="381000" y="3090208"/>
            <a:ext cx="228600" cy="279149"/>
          </a:xfrm>
          <a:prstGeom prst="cloudCallout">
            <a:avLst>
              <a:gd name="adj1" fmla="val -75833"/>
              <a:gd name="adj2" fmla="val 5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5" descr="C:\Users\Hart\AppData\Local\Microsoft\Windows\Temporary Internet Files\Content.IE5\Q29YSM99\MC900290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29359"/>
            <a:ext cx="228600" cy="3435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09600" y="2252008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1200" dirty="0" smtClean="0"/>
              <a:t>Er </a:t>
            </a:r>
            <a:r>
              <a:rPr lang="en-US" sz="1200" dirty="0" err="1" smtClean="0"/>
              <a:t>ist</a:t>
            </a:r>
            <a:r>
              <a:rPr lang="en-US" sz="1200" dirty="0" smtClean="0"/>
              <a:t> intelligent.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1200" dirty="0" smtClean="0"/>
              <a:t>Die </a:t>
            </a:r>
            <a:r>
              <a:rPr lang="en-US" sz="1200" dirty="0" err="1" smtClean="0"/>
              <a:t>Lehrerin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</a:t>
            </a:r>
            <a:r>
              <a:rPr lang="en-US" sz="1200" dirty="0" err="1" smtClean="0"/>
              <a:t>lustig</a:t>
            </a:r>
            <a:r>
              <a:rPr lang="en-US" sz="1200" dirty="0" smtClean="0"/>
              <a:t>.</a:t>
            </a: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en-US" sz="1200" dirty="0" err="1" smtClean="0"/>
              <a:t>Hausaufgaben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</a:t>
            </a:r>
            <a:r>
              <a:rPr lang="en-US" sz="1200" dirty="0" err="1" smtClean="0"/>
              <a:t>langweilig</a:t>
            </a:r>
            <a:r>
              <a:rPr lang="en-US" sz="1200" dirty="0" smtClean="0"/>
              <a:t>. 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1200" dirty="0" smtClean="0"/>
              <a:t>Das Problem </a:t>
            </a:r>
            <a:r>
              <a:rPr lang="en-US" sz="1200" dirty="0" err="1" smtClean="0"/>
              <a:t>ist</a:t>
            </a:r>
            <a:r>
              <a:rPr lang="en-US" sz="1200" dirty="0" smtClean="0"/>
              <a:t> </a:t>
            </a:r>
            <a:r>
              <a:rPr lang="en-US" sz="1200" dirty="0" err="1" smtClean="0"/>
              <a:t>klein</a:t>
            </a:r>
            <a:r>
              <a:rPr lang="en-US" sz="1200" dirty="0" smtClean="0"/>
              <a:t>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1200" dirty="0" err="1" smtClean="0"/>
              <a:t>Deutschklasse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</a:t>
            </a:r>
            <a:r>
              <a:rPr lang="en-US" sz="1200" dirty="0" err="1" smtClean="0"/>
              <a:t>interessant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pic>
        <p:nvPicPr>
          <p:cNvPr id="17" name="Picture 5" descr="C:\Users\Hart\AppData\Local\Microsoft\Windows\Temporary Internet Files\Content.IE5\Q29YSM99\MC900290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595" y="1905000"/>
            <a:ext cx="248005" cy="37265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85800" y="2023408"/>
            <a:ext cx="594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</a:t>
            </a:r>
            <a:r>
              <a:rPr lang="en-US" sz="1200" dirty="0" err="1" smtClean="0"/>
              <a:t>ich</a:t>
            </a:r>
            <a:r>
              <a:rPr lang="en-US" sz="1200" dirty="0" smtClean="0"/>
              <a:t>) </a:t>
            </a:r>
            <a:r>
              <a:rPr lang="en-US" sz="1200" dirty="0" err="1" smtClean="0"/>
              <a:t>Sie</a:t>
            </a:r>
            <a:r>
              <a:rPr lang="en-US" sz="1200" dirty="0" smtClean="0"/>
              <a:t> </a:t>
            </a:r>
            <a:r>
              <a:rPr lang="en-US" sz="1200" dirty="0" err="1" smtClean="0"/>
              <a:t>sind</a:t>
            </a:r>
            <a:r>
              <a:rPr lang="en-US" sz="1200" dirty="0" smtClean="0"/>
              <a:t> </a:t>
            </a:r>
            <a:r>
              <a:rPr lang="en-US" sz="1200" dirty="0" err="1" smtClean="0"/>
              <a:t>lebhaft</a:t>
            </a:r>
            <a:r>
              <a:rPr lang="en-US" sz="1200" dirty="0" smtClean="0"/>
              <a:t>.         </a:t>
            </a:r>
            <a:r>
              <a:rPr lang="en-US" sz="1200" i="1" dirty="0" err="1" smtClean="0"/>
              <a:t>Ich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weiss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dass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lebhaft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sind</a:t>
            </a:r>
            <a:r>
              <a:rPr lang="en-US" sz="1200" i="1" dirty="0" smtClean="0"/>
              <a:t>./  </a:t>
            </a:r>
            <a:r>
              <a:rPr lang="en-US" sz="1200" i="1" dirty="0" err="1" smtClean="0"/>
              <a:t>Ich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wusste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dass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lebhaft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waren</a:t>
            </a:r>
            <a:r>
              <a:rPr lang="en-US" sz="1200" i="1" dirty="0" smtClean="0"/>
              <a:t>.  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667000" y="1947208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5" descr="C:\Users\Hart\AppData\Local\Microsoft\Windows\Temporary Internet Files\Content.IE5\Q29YSM99\MC900290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709208"/>
            <a:ext cx="253556" cy="381000"/>
          </a:xfrm>
          <a:prstGeom prst="rect">
            <a:avLst/>
          </a:prstGeom>
          <a:noFill/>
        </p:spPr>
      </p:pic>
      <p:sp>
        <p:nvSpPr>
          <p:cNvPr id="22" name="Cloud Callout 21"/>
          <p:cNvSpPr/>
          <p:nvPr/>
        </p:nvSpPr>
        <p:spPr>
          <a:xfrm>
            <a:off x="3352800" y="2365708"/>
            <a:ext cx="228600" cy="304800"/>
          </a:xfrm>
          <a:prstGeom prst="cloudCallout">
            <a:avLst>
              <a:gd name="adj1" fmla="val -75833"/>
              <a:gd name="adj2" fmla="val 5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5" descr="C:\Users\Hart\AppData\Local\Microsoft\Windows\Temporary Internet Files\Content.IE5\Q29YSM99\MC900290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395008"/>
            <a:ext cx="228600" cy="343500"/>
          </a:xfrm>
          <a:prstGeom prst="rect">
            <a:avLst/>
          </a:prstGeom>
          <a:noFill/>
        </p:spPr>
      </p:pic>
      <p:sp>
        <p:nvSpPr>
          <p:cNvPr id="24" name="Cloud Callout 23"/>
          <p:cNvSpPr/>
          <p:nvPr/>
        </p:nvSpPr>
        <p:spPr>
          <a:xfrm>
            <a:off x="3352800" y="3127708"/>
            <a:ext cx="228600" cy="279149"/>
          </a:xfrm>
          <a:prstGeom prst="cloudCallout">
            <a:avLst>
              <a:gd name="adj1" fmla="val -75833"/>
              <a:gd name="adj2" fmla="val 5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733800" y="2252008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en-US" sz="1200" dirty="0" smtClean="0"/>
              <a:t>6. Paranormal Activity 3 </a:t>
            </a:r>
            <a:r>
              <a:rPr lang="en-US" sz="1200" dirty="0" err="1" smtClean="0"/>
              <a:t>ist</a:t>
            </a:r>
            <a:r>
              <a:rPr lang="en-US" sz="1200" dirty="0" smtClean="0"/>
              <a:t>  </a:t>
            </a:r>
            <a:r>
              <a:rPr lang="en-US" sz="1200" dirty="0" err="1" smtClean="0"/>
              <a:t>nicht</a:t>
            </a:r>
            <a:r>
              <a:rPr lang="en-US" sz="1200" dirty="0" smtClean="0"/>
              <a:t> </a:t>
            </a:r>
            <a:r>
              <a:rPr lang="en-US" sz="1200" dirty="0" err="1" smtClean="0"/>
              <a:t>blöd</a:t>
            </a:r>
            <a:r>
              <a:rPr lang="en-US" sz="1200" dirty="0" smtClean="0"/>
              <a:t>.</a:t>
            </a:r>
          </a:p>
          <a:p>
            <a:pPr marL="342900" indent="-342900">
              <a:lnSpc>
                <a:spcPct val="200000"/>
              </a:lnSpc>
              <a:buAutoNum type="arabicPeriod" startAt="7"/>
            </a:pPr>
            <a:r>
              <a:rPr lang="en-US" sz="1200" dirty="0" err="1" smtClean="0"/>
              <a:t>Schnappi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</a:t>
            </a:r>
            <a:r>
              <a:rPr lang="en-US" sz="1200" dirty="0" err="1" smtClean="0"/>
              <a:t>ganz</a:t>
            </a:r>
            <a:r>
              <a:rPr lang="en-US" sz="1200" dirty="0" smtClean="0"/>
              <a:t> </a:t>
            </a:r>
            <a:r>
              <a:rPr lang="en-US" sz="1200" dirty="0" err="1" smtClean="0"/>
              <a:t>lieb</a:t>
            </a:r>
            <a:r>
              <a:rPr lang="en-US" sz="1200" dirty="0" smtClean="0"/>
              <a:t>.</a:t>
            </a:r>
          </a:p>
          <a:p>
            <a:pPr marL="342900" indent="-342900">
              <a:lnSpc>
                <a:spcPct val="200000"/>
              </a:lnSpc>
              <a:buAutoNum type="arabicPeriod" startAt="7"/>
            </a:pPr>
            <a:r>
              <a:rPr lang="en-US" sz="1200" dirty="0" smtClean="0"/>
              <a:t>Mein </a:t>
            </a:r>
            <a:r>
              <a:rPr lang="en-US" sz="1200" dirty="0" err="1" smtClean="0"/>
              <a:t>Geburtstagfeier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toll.</a:t>
            </a:r>
          </a:p>
          <a:p>
            <a:pPr marL="342900" indent="-342900">
              <a:buAutoNum type="arabicPeriod" startAt="7"/>
            </a:pPr>
            <a:r>
              <a:rPr lang="en-US" sz="1200" dirty="0" smtClean="0"/>
              <a:t>Dwayne “The Rock” Johnson </a:t>
            </a:r>
            <a:r>
              <a:rPr lang="en-US" sz="1200" dirty="0" err="1" smtClean="0"/>
              <a:t>ist</a:t>
            </a:r>
            <a:r>
              <a:rPr lang="en-US" sz="1200" dirty="0" smtClean="0"/>
              <a:t> stark und </a:t>
            </a:r>
            <a:r>
              <a:rPr lang="en-US" sz="1200" dirty="0" err="1" smtClean="0"/>
              <a:t>geduldig</a:t>
            </a:r>
            <a:r>
              <a:rPr lang="en-US" sz="1200" dirty="0" smtClean="0"/>
              <a:t>.</a:t>
            </a:r>
          </a:p>
        </p:txBody>
      </p:sp>
      <p:sp>
        <p:nvSpPr>
          <p:cNvPr id="27" name="Cloud Callout 26"/>
          <p:cNvSpPr/>
          <p:nvPr/>
        </p:nvSpPr>
        <p:spPr>
          <a:xfrm>
            <a:off x="381000" y="3776008"/>
            <a:ext cx="228600" cy="304800"/>
          </a:xfrm>
          <a:prstGeom prst="cloudCallout">
            <a:avLst>
              <a:gd name="adj1" fmla="val -75833"/>
              <a:gd name="adj2" fmla="val 5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0" y="4114800"/>
            <a:ext cx="6858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lang="en-US" sz="1200" dirty="0" smtClean="0"/>
              <a:t>____________________________________________________________________________________ imperfect ____________________________________________________________________________</a:t>
            </a:r>
          </a:p>
          <a:p>
            <a:pPr marL="228600" indent="-228600"/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292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ahart</cp:lastModifiedBy>
  <cp:revision>5</cp:revision>
  <dcterms:created xsi:type="dcterms:W3CDTF">2012-09-18T16:27:59Z</dcterms:created>
  <dcterms:modified xsi:type="dcterms:W3CDTF">2012-09-18T19:13:57Z</dcterms:modified>
</cp:coreProperties>
</file>